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sldIdLst>
    <p:sldId id="256" r:id="rId6"/>
    <p:sldId id="266" r:id="rId7"/>
    <p:sldId id="257" r:id="rId8"/>
    <p:sldId id="258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 Learning Rooms" initials="TLR" lastIdx="2" clrIdx="0">
    <p:extLst>
      <p:ext uri="{19B8F6BF-5375-455C-9EA6-DF929625EA0E}">
        <p15:presenceInfo xmlns:p15="http://schemas.microsoft.com/office/powerpoint/2012/main" userId="2be7a2558b14e25e" providerId="Windows Live"/>
      </p:ext>
    </p:extLst>
  </p:cmAuthor>
  <p:cmAuthor id="2" name="Alice Sheahan" initials="AS" lastIdx="5" clrIdx="1">
    <p:extLst>
      <p:ext uri="{19B8F6BF-5375-455C-9EA6-DF929625EA0E}">
        <p15:presenceInfo xmlns:p15="http://schemas.microsoft.com/office/powerpoint/2012/main" userId="S::asheahan@safefood.net::3aa778e6-37ee-452e-9bd1-a705878393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0D189-63B2-C107-9FF5-13BB1D7391D0}" v="176" dt="2020-12-03T15:37:50.963"/>
    <p1510:client id="{3BB2308A-EBA3-7650-6E60-9BDB40FEB554}" v="52" dt="2020-12-04T13:57:27.071"/>
    <p1510:client id="{45ED245D-E360-890F-B4AA-3445D56D879E}" v="139" dt="2020-12-03T15:24:20.301"/>
    <p1510:client id="{49B3EEBF-A86A-4E3F-35F2-718EC2B6220B}" v="16" dt="2020-12-04T13:56:52.473"/>
    <p1510:client id="{4FD7ED3E-01FA-DC93-00DB-68B4AC14612B}" v="3" dt="2020-12-02T13:12:12.896"/>
    <p1510:client id="{543A88F5-740E-A5DF-BE67-25BF165E77D3}" v="1" dt="2020-12-02T12:41:45.132"/>
    <p1510:client id="{563E2444-8F16-84A1-27AB-40A68EF91C18}" v="2" dt="2020-12-02T14:09:08.200"/>
    <p1510:client id="{ABD3066D-EEAD-2A73-720F-5766024A5EFE}" v="1" dt="2020-12-04T13:48:48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6327"/>
  </p:normalViewPr>
  <p:slideViewPr>
    <p:cSldViewPr snapToGrid="0">
      <p:cViewPr varScale="1">
        <p:scale>
          <a:sx n="96" d="100"/>
          <a:sy n="96" d="100"/>
        </p:scale>
        <p:origin x="17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8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1D213-5871-8F4C-9231-7686F3CD669F}" type="datetimeFigureOut">
              <a:rPr lang="en-IE" smtClean="0"/>
              <a:t>17/02/2021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6F59-E137-244B-9D82-B4493709F97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14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9177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dirty="0"/>
              <a:t>What groups of people are the most susceptible to food poisoning?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Vulnerable groups include older people, the very young (babies and toddlers), pregnant women and individuals who are immunocompromised.</a:t>
            </a:r>
          </a:p>
          <a:p>
            <a:br>
              <a:rPr lang="en-IE" dirty="0"/>
            </a:b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076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71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787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36F59-E137-244B-9D82-B4493709F97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054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food, dish, close&#10;&#10;Description automatically generated">
            <a:extLst>
              <a:ext uri="{FF2B5EF4-FFF2-40B4-BE49-F238E27FC236}">
                <a16:creationId xmlns:a16="http://schemas.microsoft.com/office/drawing/2014/main" id="{AEFBD044-1A3E-BB49-8945-04941805E9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803" y="136524"/>
            <a:ext cx="11916000" cy="6606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605325-19EE-464F-8EB3-BB4C51BEA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65E81A-AECE-064E-B471-24C3E89AE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13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1CCB-B267-C444-8EDA-A54AF64E1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993"/>
            <a:ext cx="9144000" cy="10302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17417D-C704-7948-9010-43EBDFCDEB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875815" y="627141"/>
            <a:ext cx="4440369" cy="77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BDDF69-88F0-4B45-BD43-16B0542F0875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2982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8DEF7-F462-AC49-8506-7994412B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57101-006A-B24A-A5F8-25CE2B03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407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ABBAE2-1BBA-F945-84FA-C0FB629E7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21F98-318C-D347-901B-42F6FCFB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9930E-0312-6742-A940-B84466F09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745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8A667F-6091-9D41-83FE-2C70AAB562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F25424-0456-3C4B-9AC8-13E1CF270647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33944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6E4ADB-561A-D541-8615-BDDE7B387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73387-3988-F14C-AFED-CF6CE04C7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953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C55-CCC2-114B-8866-9D762E179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20965"/>
            <a:ext cx="5181600" cy="2890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10E87-BBA2-E943-A740-768503A4D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20965"/>
            <a:ext cx="5181600" cy="289034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A2735-FE9F-8242-9509-B37ED4FD6ADB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bg1"/>
                </a:solidFill>
              </a:rPr>
              <a:t>© Copyright </a:t>
            </a:r>
            <a:r>
              <a:rPr lang="en-IE" sz="1000" b="1" i="1" dirty="0" err="1">
                <a:solidFill>
                  <a:schemeClr val="bg1"/>
                </a:solidFill>
              </a:rPr>
              <a:t>safe</a:t>
            </a:r>
            <a:r>
              <a:rPr lang="en-IE" sz="1000" b="1" dirty="0" err="1">
                <a:solidFill>
                  <a:schemeClr val="bg1"/>
                </a:solidFill>
              </a:rPr>
              <a:t>food</a:t>
            </a:r>
            <a:r>
              <a:rPr lang="en-IE" sz="1000" dirty="0">
                <a:solidFill>
                  <a:schemeClr val="bg1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078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D0E9A-493C-D845-B2A4-678F8713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2BB52-8D49-7649-8320-595075E66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E1642-0245-FE43-BD3E-9CA440FB9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3837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BE796-1D6C-3849-AF64-1B3C1A499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683A7-0F65-6E4C-8934-2DCA2FF955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38373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1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DC2EBD-924F-F34C-AED5-921B4D88E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9FDB2-2D44-A344-BE6B-1771C841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335A2-BC71-4746-BBB1-CEE5EF399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5A933E-4AE0-9C4C-B283-4E0E59B2DA32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accent4"/>
                </a:solidFill>
              </a:rPr>
              <a:t>© Copyright </a:t>
            </a:r>
            <a:r>
              <a:rPr lang="en-IE" sz="1000" b="1" i="1" dirty="0" err="1">
                <a:solidFill>
                  <a:schemeClr val="accent4"/>
                </a:solidFill>
              </a:rPr>
              <a:t>safe</a:t>
            </a:r>
            <a:r>
              <a:rPr lang="en-IE" sz="1000" b="1" dirty="0" err="1">
                <a:solidFill>
                  <a:schemeClr val="accent4"/>
                </a:solidFill>
              </a:rPr>
              <a:t>food</a:t>
            </a:r>
            <a:r>
              <a:rPr lang="en-IE" sz="1000" dirty="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283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9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DB5F3F-9626-114A-BB4A-A75574F8D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E9C628-8B0B-C441-B702-06641CBC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46612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D5FA-B98A-F545-A5DB-E8764651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9986" y="2057400"/>
            <a:ext cx="4765402" cy="3899520"/>
          </a:xfrm>
        </p:spPr>
        <p:txBody>
          <a:bodyPr/>
          <a:lstStyle>
            <a:lvl1pPr>
              <a:lnSpc>
                <a:spcPct val="150000"/>
              </a:lnSpc>
              <a:defRPr sz="3200"/>
            </a:lvl1pPr>
            <a:lvl2pPr>
              <a:lnSpc>
                <a:spcPct val="150000"/>
              </a:lnSpc>
              <a:defRPr sz="2800"/>
            </a:lvl2pPr>
            <a:lvl3pPr>
              <a:lnSpc>
                <a:spcPct val="150000"/>
              </a:lnSpc>
              <a:defRPr sz="2400"/>
            </a:lvl3pPr>
            <a:lvl4pPr>
              <a:lnSpc>
                <a:spcPct val="150000"/>
              </a:lnSpc>
              <a:defRPr sz="2000"/>
            </a:lvl4pPr>
            <a:lvl5pPr>
              <a:lnSpc>
                <a:spcPct val="15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686D9-CBA3-E64A-AB0D-A7B184CB1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46612" cy="43434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6E2335-9677-6E40-A1DD-80499788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F90B-E7D2-2D46-AE89-4E95F199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90D21-3650-7C41-BED7-4B341711D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E2FF-5C71-C945-B57E-C766009FA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78477" y="2155192"/>
            <a:ext cx="1654858" cy="461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D3157AAA-CDA1-2A43-BDBE-A3B9D1A573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81ECA-A80C-304F-B3DD-1D0DF68D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7B7601-FFAD-D94B-95FE-1693CDF8CA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9107548" y="6156000"/>
            <a:ext cx="2870835" cy="502920"/>
          </a:xfrm>
          <a:prstGeom prst="rect">
            <a:avLst/>
          </a:prstGeom>
        </p:spPr>
      </p:pic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76F5AE1D-0888-5348-BA5A-6006F548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D275A9-09FF-7C41-BEF6-26E8304E85FE}"/>
              </a:ext>
            </a:extLst>
          </p:cNvPr>
          <p:cNvSpPr txBox="1"/>
          <p:nvPr userDrawn="1"/>
        </p:nvSpPr>
        <p:spPr>
          <a:xfrm>
            <a:off x="190500" y="6461760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solidFill>
                  <a:schemeClr val="accent4"/>
                </a:solidFill>
              </a:rPr>
              <a:t>© Copyright </a:t>
            </a:r>
            <a:r>
              <a:rPr lang="en-IE" sz="1000" b="1" i="1" dirty="0" err="1">
                <a:solidFill>
                  <a:schemeClr val="accent4"/>
                </a:solidFill>
              </a:rPr>
              <a:t>safe</a:t>
            </a:r>
            <a:r>
              <a:rPr lang="en-IE" sz="1000" b="1" dirty="0" err="1">
                <a:solidFill>
                  <a:schemeClr val="accent4"/>
                </a:solidFill>
              </a:rPr>
              <a:t>food</a:t>
            </a:r>
            <a:r>
              <a:rPr lang="en-IE" sz="1000" dirty="0">
                <a:solidFill>
                  <a:schemeClr val="accent4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49353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030A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06F220D3-A02D-B348-B5F3-69B762FFD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/>
              <a:t>Lesson Two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2E1C81F-4159-5A4A-873D-3CB61AE06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Food contamination</a:t>
            </a:r>
          </a:p>
        </p:txBody>
      </p:sp>
    </p:spTree>
    <p:extLst>
      <p:ext uri="{BB962C8B-B14F-4D97-AF65-F5344CB8AC3E}">
        <p14:creationId xmlns:p14="http://schemas.microsoft.com/office/powerpoint/2010/main" val="39168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159-50F4-3549-BD73-DE0FB857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F517-DE24-9C40-ABD0-B779417D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38391" cy="4193850"/>
          </a:xfrm>
        </p:spPr>
        <p:txBody>
          <a:bodyPr>
            <a:normAutofit/>
          </a:bodyPr>
          <a:lstStyle/>
          <a:p>
            <a:pPr lvl="0"/>
            <a:r>
              <a:rPr lang="en-IE" dirty="0"/>
              <a:t>What groups of people are the most susceptible to food poisoning?</a:t>
            </a:r>
          </a:p>
        </p:txBody>
      </p:sp>
      <p:pic>
        <p:nvPicPr>
          <p:cNvPr id="4" name="Picture 3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D7243D8B-9AA6-594A-A326-28F93D7EA6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524148" y="1231575"/>
            <a:ext cx="35687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2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7748F83-FBEE-BD4D-B245-21721BCB2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9512" y="2766214"/>
            <a:ext cx="3975652" cy="1325563"/>
          </a:xfrm>
        </p:spPr>
        <p:txBody>
          <a:bodyPr/>
          <a:lstStyle/>
          <a:p>
            <a:r>
              <a:rPr lang="en-CA" dirty="0"/>
              <a:t>eLearning module</a:t>
            </a:r>
          </a:p>
        </p:txBody>
      </p:sp>
      <p:pic>
        <p:nvPicPr>
          <p:cNvPr id="3" name="Picture 2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684479F6-0B4F-D84D-A2A0-51427E2AD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4" y="1170447"/>
            <a:ext cx="7096887" cy="45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B74F-F9BF-3747-BF59-2FF838BC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class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64730-0926-B340-A631-5BAC1B81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Find an example online of contamination of food with allergens.</a:t>
            </a:r>
          </a:p>
          <a:p>
            <a:r>
              <a:rPr lang="en-NZ" dirty="0"/>
              <a:t>Find an example online</a:t>
            </a:r>
            <a:r>
              <a:rPr lang="en-CA" dirty="0"/>
              <a:t> of chemical contamination of food.</a:t>
            </a:r>
          </a:p>
          <a:p>
            <a:pPr marL="0" indent="0">
              <a:buNone/>
            </a:pPr>
            <a:r>
              <a:rPr lang="en-NZ" dirty="0"/>
              <a:t>For each of the following situations explain: </a:t>
            </a:r>
          </a:p>
          <a:p>
            <a:pPr lvl="1"/>
            <a:r>
              <a:rPr lang="en-NZ" dirty="0"/>
              <a:t>What happened? How did the contamination happen?</a:t>
            </a:r>
          </a:p>
          <a:p>
            <a:pPr lvl="1"/>
            <a:r>
              <a:rPr lang="en-NZ" dirty="0"/>
              <a:t>What was the outcome?</a:t>
            </a:r>
          </a:p>
          <a:p>
            <a:pPr lvl="1"/>
            <a:r>
              <a:rPr lang="en-NZ" dirty="0"/>
              <a:t>How could it have been prevented?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19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B74F-F9BF-3747-BF59-2FF838BC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Homework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64730-0926-B340-A631-5BAC1B81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Either prepare a meal yourself or observe someone else preparing a meal. Watch and take note of: </a:t>
            </a:r>
          </a:p>
          <a:p>
            <a:pPr lvl="1"/>
            <a:r>
              <a:rPr lang="en-CA" dirty="0"/>
              <a:t>What food is being prepared</a:t>
            </a:r>
          </a:p>
          <a:p>
            <a:pPr lvl="1"/>
            <a:r>
              <a:rPr lang="en-CA" dirty="0"/>
              <a:t>The ways food contamination could happen. This includes any type of contamination: physical, chemical, allergen and microbial. 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838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737"/>
      </a:dk2>
      <a:lt2>
        <a:srgbClr val="DEDEE1"/>
      </a:lt2>
      <a:accent1>
        <a:srgbClr val="002D62"/>
      </a:accent1>
      <a:accent2>
        <a:srgbClr val="35BDB2"/>
      </a:accent2>
      <a:accent3>
        <a:srgbClr val="57920B"/>
      </a:accent3>
      <a:accent4>
        <a:srgbClr val="7C43B2"/>
      </a:accent4>
      <a:accent5>
        <a:srgbClr val="CEA728"/>
      </a:accent5>
      <a:accent6>
        <a:srgbClr val="646464"/>
      </a:accent6>
      <a:hlink>
        <a:srgbClr val="35BDB2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A280F08DAE244BB36EFCF9BA4F0E0" ma:contentTypeVersion="10" ma:contentTypeDescription="Create a new document." ma:contentTypeScope="" ma:versionID="b00580109ef0e6a58a72470f938ec50d">
  <xsd:schema xmlns:xsd="http://www.w3.org/2001/XMLSchema" xmlns:xs="http://www.w3.org/2001/XMLSchema" xmlns:p="http://schemas.microsoft.com/office/2006/metadata/properties" xmlns:ns2="e4c0266e-2f3d-4f08-af4f-a431d9c85add" xmlns:ns3="f91a3b79-b121-4353-93b2-894378874c7f" xmlns:ns5="e9909d75-5bf0-4405-a999-faee00e61448" targetNamespace="http://schemas.microsoft.com/office/2006/metadata/properties" ma:root="true" ma:fieldsID="bd0108ad0ca66842b8abdda11b9503ad" ns2:_="" ns3:_="" ns5:_="">
    <xsd:import namespace="e4c0266e-2f3d-4f08-af4f-a431d9c85add"/>
    <xsd:import namespace="f91a3b79-b121-4353-93b2-894378874c7f"/>
    <xsd:import namespace="e9909d75-5bf0-4405-a999-faee00e61448"/>
    <xsd:element name="properties">
      <xsd:complexType>
        <xsd:sequence>
          <xsd:element name="documentManagement">
            <xsd:complexType>
              <xsd:all>
                <xsd:element ref="ns2:mce79fd8d45548d9aebccbd60227a28c" minOccurs="0"/>
                <xsd:element ref="ns3:TaxCatchAll" minOccurs="0"/>
                <xsd:element ref="ns2:kcf64b05005542bfa3cdffe3a513e6b2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266e-2f3d-4f08-af4f-a431d9c85add" elementFormDefault="qualified">
    <xsd:import namespace="http://schemas.microsoft.com/office/2006/documentManagement/types"/>
    <xsd:import namespace="http://schemas.microsoft.com/office/infopath/2007/PartnerControls"/>
    <xsd:element name="mce79fd8d45548d9aebccbd60227a28c" ma:index="9" ma:taxonomy="true" ma:internalName="mce79fd8d45548d9aebccbd60227a28c" ma:taxonomyFieldName="Level1" ma:displayName="Level 1" ma:fieldId="{6ce79fd8-d455-48d9-aebc-cbd60227a28c}" ma:sspId="e066a464-12d0-4efe-873f-ad9ff6bbd5d7" ma:termSetId="87efc948-5498-4994-9213-04825ced9b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f64b05005542bfa3cdffe3a513e6b2" ma:index="12" ma:taxonomy="true" ma:internalName="kcf64b05005542bfa3cdffe3a513e6b2" ma:taxonomyFieldName="Level2" ma:displayName="Level 2" ma:fieldId="{4cf64b05-0055-42bf-a3cd-ffe3a513e6b2}" ma:sspId="e066a464-12d0-4efe-873f-ad9ff6bbd5d7" ma:termSetId="38380ea1-a724-4167-92a1-0bdf955bef3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a3b79-b121-4353-93b2-894378874c7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fa33674-77c4-43ad-b22e-8c7a1adebae6}" ma:internalName="TaxCatchAll" ma:showField="CatchAllData" ma:web="eb369bcd-c9c3-4499-bdfb-168a13361a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09d75-5bf0-4405-a999-faee00e614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cf64b05005542bfa3cdffe3a513e6b2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Working document</TermName>
          <TermId xmlns="http://schemas.microsoft.com/office/infopath/2007/PartnerControls">d6177297-7606-46bd-9a14-c0304470d04e</TermId>
        </TermInfo>
      </Terms>
    </kcf64b05005542bfa3cdffe3a513e6b2>
    <mce79fd8d45548d9aebccbd60227a28c xmlns="e4c0266e-2f3d-4f08-af4f-a431d9c85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Development</TermName>
          <TermId xmlns="http://schemas.microsoft.com/office/infopath/2007/PartnerControls">d3ffb4ca-a531-494f-a8ec-0d28d90a7396</TermId>
        </TermInfo>
      </Terms>
    </mce79fd8d45548d9aebccbd60227a28c>
    <TaxCatchAll xmlns="f91a3b79-b121-4353-93b2-894378874c7f">
      <Value>314</Value>
      <Value>573</Value>
    </TaxCatchAll>
  </documentManagement>
</p:properties>
</file>

<file path=customXml/itemProps1.xml><?xml version="1.0" encoding="utf-8"?>
<ds:datastoreItem xmlns:ds="http://schemas.openxmlformats.org/officeDocument/2006/customXml" ds:itemID="{108E72CB-2DF5-4A7B-95A6-3535D1F967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56A949-BCB7-46F2-B6C2-F0007BD13004}">
  <ds:schemaRefs>
    <ds:schemaRef ds:uri="e4c0266e-2f3d-4f08-af4f-a431d9c85add"/>
    <ds:schemaRef ds:uri="e9909d75-5bf0-4405-a999-faee00e61448"/>
    <ds:schemaRef ds:uri="f91a3b79-b121-4353-93b2-894378874c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168E21B-BBFE-443C-A47A-89EDF8B1EE54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44740103-AD13-4B12-BD20-7C1614999765}">
  <ds:schemaRefs>
    <ds:schemaRef ds:uri="e4c0266e-2f3d-4f08-af4f-a431d9c85add"/>
    <ds:schemaRef ds:uri="f91a3b79-b121-4353-93b2-894378874c7f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160</Words>
  <Application>Microsoft Macintosh PowerPoint</Application>
  <PresentationFormat>Widescreen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Lesson Two</vt:lpstr>
      <vt:lpstr>Discuss</vt:lpstr>
      <vt:lpstr>eLearning module</vt:lpstr>
      <vt:lpstr>In class task</vt:lpstr>
      <vt:lpstr>Homework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McInnes</dc:creator>
  <cp:lastModifiedBy>SHRC Limited</cp:lastModifiedBy>
  <cp:revision>18</cp:revision>
  <dcterms:created xsi:type="dcterms:W3CDTF">2020-10-29T16:25:26Z</dcterms:created>
  <dcterms:modified xsi:type="dcterms:W3CDTF">2021-02-17T13:10:13Z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0x0101005DCA280F08DAE244BB36EFCF9BA4F0E0</vt:lpwstr>
  </property>
  <property fmtid="{D5CDD505-2E9C-101B-9397-08002B2CF9AE}" pid="3" name="Level2">
    <vt:lpwstr>314;#Working document|d6177297-7606-46bd-9a14-c0304470d04e</vt:lpwstr>
  </property>
  <property fmtid="{D5CDD505-2E9C-101B-9397-08002B2CF9AE}" pid="4" name="Level1">
    <vt:lpwstr>573;#Development|d3ffb4ca-a531-494f-a8ec-0d28d90a7396</vt:lpwstr>
  </property>
</Properties>
</file>